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>
  <p:sldMasterIdLst>
    <p:sldMasterId id="2147483672" r:id="rId1"/>
  </p:sldMasterIdLst>
  <p:notesMasterIdLst>
    <p:notesMasterId r:id="rId15"/>
  </p:notesMasterIdLst>
  <p:handoutMasterIdLst>
    <p:handoutMasterId r:id="rId16"/>
  </p:handoutMasterIdLst>
  <p:sldIdLst>
    <p:sldId id="446" r:id="rId2"/>
    <p:sldId id="615" r:id="rId3"/>
    <p:sldId id="258" r:id="rId4"/>
    <p:sldId id="715" r:id="rId5"/>
    <p:sldId id="706" r:id="rId6"/>
    <p:sldId id="708" r:id="rId7"/>
    <p:sldId id="709" r:id="rId8"/>
    <p:sldId id="705" r:id="rId9"/>
    <p:sldId id="710" r:id="rId10"/>
    <p:sldId id="713" r:id="rId11"/>
    <p:sldId id="714" r:id="rId12"/>
    <p:sldId id="707" r:id="rId13"/>
    <p:sldId id="607" r:id="rId14"/>
  </p:sldIdLst>
  <p:sldSz cx="11522075" cy="6480175"/>
  <p:notesSz cx="6797675" cy="9926638"/>
  <p:defaultTextStyle>
    <a:defPPr>
      <a:defRPr lang="zh-CN"/>
    </a:defPPr>
    <a:lvl1pPr marL="0" algn="l" defTabSz="1151890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1pPr>
    <a:lvl2pPr marL="575945" algn="l" defTabSz="1151890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2pPr>
    <a:lvl3pPr marL="1151890" algn="l" defTabSz="1151890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3pPr>
    <a:lvl4pPr marL="1728470" algn="l" defTabSz="1151890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4pPr>
    <a:lvl5pPr marL="2304415" algn="l" defTabSz="1151890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5pPr>
    <a:lvl6pPr marL="2880360" algn="l" defTabSz="1151890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6pPr>
    <a:lvl7pPr marL="3456305" algn="l" defTabSz="1151890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7pPr>
    <a:lvl8pPr marL="4032250" algn="l" defTabSz="1151890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8pPr>
    <a:lvl9pPr marL="4608830" algn="l" defTabSz="1151890" rtl="0" eaLnBrk="1" latinLnBrk="0" hangingPunct="1">
      <a:defRPr sz="2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1">
          <p15:clr>
            <a:srgbClr val="A4A3A4"/>
          </p15:clr>
        </p15:guide>
        <p15:guide id="2" pos="36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87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u" initials="d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548ED5"/>
    <a:srgbClr val="F6F6F6"/>
    <a:srgbClr val="9D1D32"/>
    <a:srgbClr val="4BACC6"/>
    <a:srgbClr val="9E1E33"/>
    <a:srgbClr val="9D1E33"/>
    <a:srgbClr val="8064A2"/>
    <a:srgbClr val="4F81BD"/>
    <a:srgbClr val="9D1E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84972" autoAdjust="0"/>
  </p:normalViewPr>
  <p:slideViewPr>
    <p:cSldViewPr>
      <p:cViewPr varScale="1">
        <p:scale>
          <a:sx n="60" d="100"/>
          <a:sy n="60" d="100"/>
        </p:scale>
        <p:origin x="408" y="-106"/>
      </p:cViewPr>
      <p:guideLst>
        <p:guide orient="horz" pos="2081"/>
        <p:guide pos="3628"/>
      </p:guideLst>
    </p:cSldViewPr>
  </p:slideViewPr>
  <p:outlineViewPr>
    <p:cViewPr>
      <p:scale>
        <a:sx n="33" d="100"/>
        <a:sy n="33" d="100"/>
      </p:scale>
      <p:origin x="0" y="-956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-2982" y="-120"/>
      </p:cViewPr>
      <p:guideLst>
        <p:guide orient="horz" pos="3187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400" cy="4983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49688" y="1"/>
            <a:ext cx="2946400" cy="49839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31967-D358-4E9F-907A-F17D4A704FAB}" type="datetimeFigureOut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8243"/>
            <a:ext cx="2946400" cy="4983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49688" y="9428243"/>
            <a:ext cx="2946400" cy="4983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C17C3-D7F6-4C7E-9468-134A6D9D61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841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02D6A-CF35-4922-A19F-474CBF836932}" type="datetimeFigureOut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BE3BAD-15B5-4674-826F-A2FA4BED5D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3266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15189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575945" algn="l" defTabSz="115189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1151890" algn="l" defTabSz="115189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728470" algn="l" defTabSz="115189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2304415" algn="l" defTabSz="115189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2880360" algn="l" defTabSz="115189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3456305" algn="l" defTabSz="115189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4032250" algn="l" defTabSz="115189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4608830" algn="l" defTabSz="1151890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E3BAD-15B5-4674-826F-A2FA4BED5D19}" type="slidenum">
              <a:rPr lang="zh-CN" altLang="en-US" smtClean="0"/>
              <a:t>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061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BE3BAD-15B5-4674-826F-A2FA4BED5D1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1029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E3BAD-15B5-4674-826F-A2FA4BED5D1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7100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156" y="2013055"/>
            <a:ext cx="9793764" cy="138903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311" y="3672099"/>
            <a:ext cx="8065453" cy="165604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75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518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284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0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456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032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088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12F2-2E7B-A246-B8CE-D9F7F9025749}" type="datetime1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A8475-B503-4342-9415-289607CB3F58}" type="datetime1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353504" y="195005"/>
            <a:ext cx="2592467" cy="414611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76104" y="195005"/>
            <a:ext cx="7585366" cy="414611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B60AD-9168-814E-A462-BB2A83C220D4}" type="datetime1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章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6208042"/>
            <a:ext cx="11522075" cy="272133"/>
          </a:xfrm>
          <a:prstGeom prst="rect">
            <a:avLst/>
          </a:prstGeom>
          <a:solidFill>
            <a:srgbClr val="8D0125"/>
          </a:solidFill>
          <a:ln>
            <a:solidFill>
              <a:srgbClr val="8D01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75"/>
          </a:p>
        </p:txBody>
      </p:sp>
      <p:sp>
        <p:nvSpPr>
          <p:cNvPr id="60" name="任意多边形: 形状 59"/>
          <p:cNvSpPr/>
          <p:nvPr userDrawn="1"/>
        </p:nvSpPr>
        <p:spPr>
          <a:xfrm flipH="1">
            <a:off x="0" y="-13501"/>
            <a:ext cx="11522075" cy="684018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solidFill>
            <a:srgbClr val="8D0125"/>
          </a:solidFill>
          <a:ln>
            <a:solidFill>
              <a:srgbClr val="8D01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175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AE0C2A"/>
              </a:clrFrom>
              <a:clrTo>
                <a:srgbClr val="AE0C2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7263" y="102111"/>
            <a:ext cx="1962353" cy="4320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3600"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20000"/>
              </a:lnSpc>
              <a:spcBef>
                <a:spcPts val="800"/>
              </a:spcBef>
              <a:defRPr sz="3200"/>
            </a:lvl1pPr>
            <a:lvl2pPr>
              <a:lnSpc>
                <a:spcPct val="120000"/>
              </a:lnSpc>
              <a:spcBef>
                <a:spcPts val="800"/>
              </a:spcBef>
              <a:defRPr sz="2400"/>
            </a:lvl2pPr>
            <a:lvl3pPr>
              <a:lnSpc>
                <a:spcPct val="120000"/>
              </a:lnSpc>
              <a:spcBef>
                <a:spcPts val="800"/>
              </a:spcBef>
              <a:defRPr sz="2000"/>
            </a:lvl3pPr>
            <a:lvl4pPr>
              <a:lnSpc>
                <a:spcPct val="120000"/>
              </a:lnSpc>
              <a:spcBef>
                <a:spcPts val="800"/>
              </a:spcBef>
              <a:defRPr sz="1800"/>
            </a:lvl4pPr>
            <a:lvl5pPr>
              <a:lnSpc>
                <a:spcPct val="120000"/>
              </a:lnSpc>
              <a:spcBef>
                <a:spcPts val="800"/>
              </a:spcBef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96BF1-D799-FC43-ABD7-CBCD563BD991}" type="datetime1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1510"/>
          <p:cNvPicPr>
            <a:picLocks noChangeArrowheads="1"/>
          </p:cNvPicPr>
          <p:nvPr userDrawn="1"/>
        </p:nvPicPr>
        <p:blipFill>
          <a:blip r:embed="rId2" cstate="screen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4320000" flipH="1">
            <a:off x="140970" y="3067006"/>
            <a:ext cx="3048000" cy="48710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510"/>
          <p:cNvPicPr>
            <a:picLocks noChangeArrowheads="1"/>
          </p:cNvPicPr>
          <p:nvPr userDrawn="1"/>
        </p:nvPicPr>
        <p:blipFill>
          <a:blip r:embed="rId3" cstate="screen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6200000" flipH="1">
            <a:off x="8146415" y="-932894"/>
            <a:ext cx="3693795" cy="5126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图片 8" descr="part素材.png"/>
          <p:cNvPicPr>
            <a:picLocks noChangeAspect="1"/>
          </p:cNvPicPr>
          <p:nvPr userDrawn="1"/>
        </p:nvPicPr>
        <p:blipFill>
          <a:blip r:embed="rId4" cstate="screen"/>
          <a:stretch>
            <a:fillRect/>
          </a:stretch>
        </p:blipFill>
        <p:spPr>
          <a:xfrm>
            <a:off x="0" y="130096"/>
            <a:ext cx="424815" cy="149034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0164" y="4164114"/>
            <a:ext cx="9793764" cy="1287034"/>
          </a:xfrm>
        </p:spPr>
        <p:txBody>
          <a:bodyPr anchor="t"/>
          <a:lstStyle>
            <a:lvl1pPr algn="l">
              <a:defRPr sz="5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0164" y="2746575"/>
            <a:ext cx="9793764" cy="1417537"/>
          </a:xfrm>
        </p:spPr>
        <p:txBody>
          <a:bodyPr anchor="b"/>
          <a:lstStyle>
            <a:lvl1pPr marL="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1pPr>
            <a:lvl2pPr marL="57594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2pPr>
            <a:lvl3pPr marL="115189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3pPr>
            <a:lvl4pPr marL="172847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230441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88036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345630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403225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460883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934F2-C26A-2943-9D0A-CC305772CD56}" type="datetime1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76104" y="1134031"/>
            <a:ext cx="5088916" cy="3207086"/>
          </a:xfrm>
        </p:spPr>
        <p:txBody>
          <a:bodyPr/>
          <a:lstStyle>
            <a:lvl1pPr>
              <a:defRPr sz="3500"/>
            </a:lvl1pPr>
            <a:lvl2pPr>
              <a:defRPr sz="3000"/>
            </a:lvl2pPr>
            <a:lvl3pPr>
              <a:defRPr sz="25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57055" y="1134031"/>
            <a:ext cx="5088916" cy="3207086"/>
          </a:xfrm>
        </p:spPr>
        <p:txBody>
          <a:bodyPr/>
          <a:lstStyle>
            <a:lvl1pPr>
              <a:defRPr sz="3500"/>
            </a:lvl1pPr>
            <a:lvl2pPr>
              <a:defRPr sz="3000"/>
            </a:lvl2pPr>
            <a:lvl3pPr>
              <a:defRPr sz="25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569-27CC-1E4F-AF21-EEDEBA079775}" type="datetime1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4" y="259508"/>
            <a:ext cx="10369868" cy="1080029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450540"/>
            <a:ext cx="5090917" cy="604516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5945" indent="0">
              <a:buNone/>
              <a:defRPr sz="2500" b="1"/>
            </a:lvl2pPr>
            <a:lvl3pPr marL="1151890" indent="0">
              <a:buNone/>
              <a:defRPr sz="2300" b="1"/>
            </a:lvl3pPr>
            <a:lvl4pPr marL="1728470" indent="0">
              <a:buNone/>
              <a:defRPr sz="2000" b="1"/>
            </a:lvl4pPr>
            <a:lvl5pPr marL="2304415" indent="0">
              <a:buNone/>
              <a:defRPr sz="2000" b="1"/>
            </a:lvl5pPr>
            <a:lvl6pPr marL="2880360" indent="0">
              <a:buNone/>
              <a:defRPr sz="2000" b="1"/>
            </a:lvl6pPr>
            <a:lvl7pPr marL="3456305" indent="0">
              <a:buNone/>
              <a:defRPr sz="2000" b="1"/>
            </a:lvl7pPr>
            <a:lvl8pPr marL="4032250" indent="0">
              <a:buNone/>
              <a:defRPr sz="2000" b="1"/>
            </a:lvl8pPr>
            <a:lvl9pPr marL="4608830" indent="0">
              <a:buNone/>
              <a:defRPr sz="20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76104" y="2055055"/>
            <a:ext cx="5090917" cy="3733601"/>
          </a:xfrm>
        </p:spPr>
        <p:txBody>
          <a:bodyPr/>
          <a:lstStyle>
            <a:lvl1pPr>
              <a:defRPr sz="3000"/>
            </a:lvl1pPr>
            <a:lvl2pPr>
              <a:defRPr sz="25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53056" y="1450540"/>
            <a:ext cx="5092917" cy="604516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5945" indent="0">
              <a:buNone/>
              <a:defRPr sz="2500" b="1"/>
            </a:lvl2pPr>
            <a:lvl3pPr marL="1151890" indent="0">
              <a:buNone/>
              <a:defRPr sz="2300" b="1"/>
            </a:lvl3pPr>
            <a:lvl4pPr marL="1728470" indent="0">
              <a:buNone/>
              <a:defRPr sz="2000" b="1"/>
            </a:lvl4pPr>
            <a:lvl5pPr marL="2304415" indent="0">
              <a:buNone/>
              <a:defRPr sz="2000" b="1"/>
            </a:lvl5pPr>
            <a:lvl6pPr marL="2880360" indent="0">
              <a:buNone/>
              <a:defRPr sz="2000" b="1"/>
            </a:lvl6pPr>
            <a:lvl7pPr marL="3456305" indent="0">
              <a:buNone/>
              <a:defRPr sz="2000" b="1"/>
            </a:lvl7pPr>
            <a:lvl8pPr marL="4032250" indent="0">
              <a:buNone/>
              <a:defRPr sz="2000" b="1"/>
            </a:lvl8pPr>
            <a:lvl9pPr marL="4608830" indent="0">
              <a:buNone/>
              <a:defRPr sz="20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53056" y="2055055"/>
            <a:ext cx="5092917" cy="3733601"/>
          </a:xfrm>
        </p:spPr>
        <p:txBody>
          <a:bodyPr/>
          <a:lstStyle>
            <a:lvl1pPr>
              <a:defRPr sz="3000"/>
            </a:lvl1pPr>
            <a:lvl2pPr>
              <a:defRPr sz="25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9D09E-A9A5-4841-B8A2-3ADA7F7C0D0A}" type="datetime1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3EE7-A364-5A4D-BF6C-25826002D81F}" type="datetime1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1E681-5A78-5044-8122-EC745DB8495C}" type="datetime1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6106" y="258006"/>
            <a:ext cx="3790683" cy="1098030"/>
          </a:xfrm>
        </p:spPr>
        <p:txBody>
          <a:bodyPr anchor="b"/>
          <a:lstStyle>
            <a:lvl1pPr algn="l">
              <a:defRPr sz="2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04811" y="258008"/>
            <a:ext cx="6441160" cy="5530650"/>
          </a:xfrm>
        </p:spPr>
        <p:txBody>
          <a:bodyPr/>
          <a:lstStyle>
            <a:lvl1pPr>
              <a:defRPr sz="4000"/>
            </a:lvl1pPr>
            <a:lvl2pPr>
              <a:defRPr sz="3500"/>
            </a:lvl2pPr>
            <a:lvl3pPr>
              <a:defRPr sz="30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76106" y="1356038"/>
            <a:ext cx="3790683" cy="4432620"/>
          </a:xfrm>
        </p:spPr>
        <p:txBody>
          <a:bodyPr/>
          <a:lstStyle>
            <a:lvl1pPr marL="0" indent="0">
              <a:buNone/>
              <a:defRPr sz="1800"/>
            </a:lvl1pPr>
            <a:lvl2pPr marL="575945" indent="0">
              <a:buNone/>
              <a:defRPr sz="1500"/>
            </a:lvl2pPr>
            <a:lvl3pPr marL="1151890" indent="0">
              <a:buNone/>
              <a:defRPr sz="1300"/>
            </a:lvl3pPr>
            <a:lvl4pPr marL="1728470" indent="0">
              <a:buNone/>
              <a:defRPr sz="1100"/>
            </a:lvl4pPr>
            <a:lvl5pPr marL="2304415" indent="0">
              <a:buNone/>
              <a:defRPr sz="1100"/>
            </a:lvl5pPr>
            <a:lvl6pPr marL="2880360" indent="0">
              <a:buNone/>
              <a:defRPr sz="1100"/>
            </a:lvl6pPr>
            <a:lvl7pPr marL="3456305" indent="0">
              <a:buNone/>
              <a:defRPr sz="1100"/>
            </a:lvl7pPr>
            <a:lvl8pPr marL="4032250" indent="0">
              <a:buNone/>
              <a:defRPr sz="1100"/>
            </a:lvl8pPr>
            <a:lvl9pPr marL="460883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DA72F-40DC-8947-8F24-46CAD954BCDC}" type="datetime1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58407" y="4536122"/>
            <a:ext cx="6913245" cy="535516"/>
          </a:xfrm>
        </p:spPr>
        <p:txBody>
          <a:bodyPr anchor="b"/>
          <a:lstStyle>
            <a:lvl1pPr algn="l">
              <a:defRPr sz="25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58407" y="579015"/>
            <a:ext cx="6913245" cy="3888105"/>
          </a:xfrm>
        </p:spPr>
        <p:txBody>
          <a:bodyPr/>
          <a:lstStyle>
            <a:lvl1pPr marL="0" indent="0">
              <a:buNone/>
              <a:defRPr sz="4000"/>
            </a:lvl1pPr>
            <a:lvl2pPr marL="575945" indent="0">
              <a:buNone/>
              <a:defRPr sz="3500"/>
            </a:lvl2pPr>
            <a:lvl3pPr marL="1151890" indent="0">
              <a:buNone/>
              <a:defRPr sz="3000"/>
            </a:lvl3pPr>
            <a:lvl4pPr marL="1728470" indent="0">
              <a:buNone/>
              <a:defRPr sz="2500"/>
            </a:lvl4pPr>
            <a:lvl5pPr marL="2304415" indent="0">
              <a:buNone/>
              <a:defRPr sz="2500"/>
            </a:lvl5pPr>
            <a:lvl6pPr marL="2880360" indent="0">
              <a:buNone/>
              <a:defRPr sz="2500"/>
            </a:lvl6pPr>
            <a:lvl7pPr marL="3456305" indent="0">
              <a:buNone/>
              <a:defRPr sz="2500"/>
            </a:lvl7pPr>
            <a:lvl8pPr marL="4032250" indent="0">
              <a:buNone/>
              <a:defRPr sz="2500"/>
            </a:lvl8pPr>
            <a:lvl9pPr marL="4608830" indent="0">
              <a:buNone/>
              <a:defRPr sz="2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258407" y="5071637"/>
            <a:ext cx="6913245" cy="760521"/>
          </a:xfrm>
        </p:spPr>
        <p:txBody>
          <a:bodyPr/>
          <a:lstStyle>
            <a:lvl1pPr marL="0" indent="0">
              <a:buNone/>
              <a:defRPr sz="1800"/>
            </a:lvl1pPr>
            <a:lvl2pPr marL="575945" indent="0">
              <a:buNone/>
              <a:defRPr sz="1500"/>
            </a:lvl2pPr>
            <a:lvl3pPr marL="1151890" indent="0">
              <a:buNone/>
              <a:defRPr sz="1300"/>
            </a:lvl3pPr>
            <a:lvl4pPr marL="1728470" indent="0">
              <a:buNone/>
              <a:defRPr sz="1100"/>
            </a:lvl4pPr>
            <a:lvl5pPr marL="2304415" indent="0">
              <a:buNone/>
              <a:defRPr sz="1100"/>
            </a:lvl5pPr>
            <a:lvl6pPr marL="2880360" indent="0">
              <a:buNone/>
              <a:defRPr sz="1100"/>
            </a:lvl6pPr>
            <a:lvl7pPr marL="3456305" indent="0">
              <a:buNone/>
              <a:defRPr sz="1100"/>
            </a:lvl7pPr>
            <a:lvl8pPr marL="4032250" indent="0">
              <a:buNone/>
              <a:defRPr sz="1100"/>
            </a:lvl8pPr>
            <a:lvl9pPr marL="460883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63244-22EE-D048-A1F1-C8A1ADF31D75}" type="datetime1">
              <a:rPr lang="zh-CN" altLang="en-US" smtClean="0"/>
              <a:t>2021/6/8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510"/>
          <p:cNvPicPr>
            <a:picLocks noChangeArrowheads="1"/>
          </p:cNvPicPr>
          <p:nvPr userDrawn="1"/>
        </p:nvPicPr>
        <p:blipFill>
          <a:blip r:embed="rId14" cstate="screen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4320000" flipH="1">
            <a:off x="140970" y="3067006"/>
            <a:ext cx="3048000" cy="48710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76104" y="259508"/>
            <a:ext cx="10369868" cy="1080029"/>
          </a:xfrm>
          <a:prstGeom prst="rect">
            <a:avLst/>
          </a:prstGeom>
        </p:spPr>
        <p:txBody>
          <a:bodyPr vert="horz" lIns="115214" tIns="57607" rIns="115214" bIns="57607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76104" y="1512042"/>
            <a:ext cx="10369868" cy="4276616"/>
          </a:xfrm>
          <a:prstGeom prst="rect">
            <a:avLst/>
          </a:prstGeom>
        </p:spPr>
        <p:txBody>
          <a:bodyPr vert="horz" lIns="115214" tIns="57607" rIns="115214" bIns="57607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76104" y="6006163"/>
            <a:ext cx="2688484" cy="345010"/>
          </a:xfrm>
          <a:prstGeom prst="rect">
            <a:avLst/>
          </a:prstGeom>
        </p:spPr>
        <p:txBody>
          <a:bodyPr vert="horz" lIns="115214" tIns="57607" rIns="115214" bIns="57607" rtlCol="0" anchor="ctr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876DBDA8-8BD7-5D41-AECE-8B61D7328468}" type="datetime1">
              <a:rPr lang="zh-CN" altLang="en-US" smtClean="0"/>
              <a:t>2021/6/8</a:t>
            </a:fld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36709" y="6006163"/>
            <a:ext cx="3648657" cy="345010"/>
          </a:xfrm>
          <a:prstGeom prst="rect">
            <a:avLst/>
          </a:prstGeom>
        </p:spPr>
        <p:txBody>
          <a:bodyPr vert="horz" lIns="115214" tIns="57607" rIns="115214" bIns="57607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257487" y="6006163"/>
            <a:ext cx="2688484" cy="345010"/>
          </a:xfrm>
          <a:prstGeom prst="rect">
            <a:avLst/>
          </a:prstGeom>
        </p:spPr>
        <p:txBody>
          <a:bodyPr vert="horz" lIns="115214" tIns="57607" rIns="115214" bIns="57607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B91EE9DE-39C0-45B1-B406-4DEC767CB4A8}" type="slidenum">
              <a:rPr lang="zh-CN" altLang="en-US" smtClean="0"/>
              <a:pPr/>
              <a:t>‹#›</a:t>
            </a:fld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1510"/>
          <p:cNvPicPr>
            <a:picLocks noChangeArrowheads="1"/>
          </p:cNvPicPr>
          <p:nvPr userDrawn="1"/>
        </p:nvPicPr>
        <p:blipFill>
          <a:blip r:embed="rId15" cstate="screen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6200000" flipH="1">
            <a:off x="8146415" y="-932894"/>
            <a:ext cx="3693795" cy="5126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图片 8" descr="part素材.png"/>
          <p:cNvPicPr>
            <a:picLocks noChangeAspect="1"/>
          </p:cNvPicPr>
          <p:nvPr userDrawn="1"/>
        </p:nvPicPr>
        <p:blipFill>
          <a:blip r:embed="rId16" cstate="screen"/>
          <a:stretch>
            <a:fillRect/>
          </a:stretch>
        </p:blipFill>
        <p:spPr>
          <a:xfrm>
            <a:off x="0" y="130096"/>
            <a:ext cx="424815" cy="149034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ransition spd="med">
    <p:fade/>
  </p:transition>
  <p:hf hdr="0" ftr="0" dt="0"/>
  <p:txStyles>
    <p:titleStyle>
      <a:lvl1pPr algn="l" defTabSz="115189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1800" indent="-431800" algn="l" defTabSz="1151890" rtl="0" eaLnBrk="1" latinLnBrk="0" hangingPunct="1">
        <a:lnSpc>
          <a:spcPct val="120000"/>
        </a:lnSpc>
        <a:spcBef>
          <a:spcPts val="8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35990" indent="-360045" algn="l" defTabSz="1151890" rtl="0" eaLnBrk="1" latinLnBrk="0" hangingPunct="1">
        <a:lnSpc>
          <a:spcPct val="120000"/>
        </a:lnSpc>
        <a:spcBef>
          <a:spcPts val="8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440180" indent="-288290" algn="l" defTabSz="1151890" rtl="0" eaLnBrk="1" latinLnBrk="0" hangingPunct="1">
        <a:lnSpc>
          <a:spcPct val="120000"/>
        </a:lnSpc>
        <a:spcBef>
          <a:spcPts val="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016125" indent="-288290" algn="l" defTabSz="1151890" rtl="0" eaLnBrk="1" latinLnBrk="0" hangingPunct="1">
        <a:lnSpc>
          <a:spcPct val="120000"/>
        </a:lnSpc>
        <a:spcBef>
          <a:spcPts val="8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592070" indent="-288290" algn="l" defTabSz="1151890" rtl="0" eaLnBrk="1" latinLnBrk="0" hangingPunct="1">
        <a:lnSpc>
          <a:spcPct val="120000"/>
        </a:lnSpc>
        <a:spcBef>
          <a:spcPts val="8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3168650" indent="-288290" algn="l" defTabSz="1151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6pPr>
      <a:lvl7pPr marL="3744595" indent="-288290" algn="l" defTabSz="1151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7pPr>
      <a:lvl8pPr marL="4320540" indent="-288290" algn="l" defTabSz="1151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485" indent="-288290" algn="l" defTabSz="11518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151890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575945" algn="l" defTabSz="1151890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51890" algn="l" defTabSz="1151890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728470" algn="l" defTabSz="1151890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04415" algn="l" defTabSz="1151890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80360" algn="l" defTabSz="1151890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456305" algn="l" defTabSz="1151890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032250" algn="l" defTabSz="1151890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608830" algn="l" defTabSz="1151890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taing\AppData\Local\Temp\wps\INetCache\567e5a9b0c668b9cf1e8cc7b9e465fdf" TargetMode="External"/><Relationship Id="rId7" Type="http://schemas.openxmlformats.org/officeDocument/2006/relationships/image" Target="../media/image24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6952" y="593"/>
            <a:ext cx="11539027" cy="6480175"/>
          </a:xfrm>
          <a:prstGeom prst="rect">
            <a:avLst/>
          </a:prstGeom>
        </p:spPr>
      </p:pic>
      <p:pic>
        <p:nvPicPr>
          <p:cNvPr id="1232" name="Picture 208" descr="C:\Users\Lydia\Desktop\教务处工作\20190209龙老师PPT\学校中英文标准组合LOGO下载\中英文标准组合(jpge格式）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114" y="431775"/>
            <a:ext cx="3205683" cy="641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069" y="431775"/>
            <a:ext cx="2564031" cy="50405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87C3402-18BC-F941-A5AA-7E638F006497}"/>
              </a:ext>
            </a:extLst>
          </p:cNvPr>
          <p:cNvSpPr txBox="1"/>
          <p:nvPr/>
        </p:nvSpPr>
        <p:spPr>
          <a:xfrm>
            <a:off x="720477" y="2507970"/>
            <a:ext cx="9865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rgbClr val="C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VQA: Visual question answering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26314452-0B6E-DB44-9247-4B5F471AC754}"/>
              </a:ext>
            </a:extLst>
          </p:cNvPr>
          <p:cNvSpPr>
            <a:spLocks/>
          </p:cNvSpPr>
          <p:nvPr/>
        </p:nvSpPr>
        <p:spPr bwMode="auto">
          <a:xfrm>
            <a:off x="2108993" y="4536231"/>
            <a:ext cx="7304088" cy="2160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zh-CN" altLang="en-US" sz="1800" dirty="0">
                <a:solidFill>
                  <a:srgbClr val="103A84"/>
                </a:solidFill>
                <a:latin typeface="+mn-ea"/>
                <a:ea typeface="+mn-ea"/>
                <a:cs typeface="Times New Roman" panose="02020603050405020304" pitchFamily="18" charset="0"/>
              </a:rPr>
              <a:t>组员：彭小康，范志康，汤婷</a:t>
            </a:r>
            <a:endParaRPr lang="en-US" altLang="zh-CN" sz="1800" dirty="0">
              <a:solidFill>
                <a:srgbClr val="103A84"/>
              </a:solidFill>
              <a:latin typeface="+mn-ea"/>
              <a:ea typeface="+mn-ea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9</a:t>
            </a:fld>
            <a:endParaRPr lang="zh-CN" altLang="en-US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rcRect b="18112"/>
          <a:stretch>
            <a:fillRect/>
          </a:stretch>
        </p:blipFill>
        <p:spPr>
          <a:xfrm>
            <a:off x="504190" y="1367790"/>
            <a:ext cx="6593840" cy="418020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201535" y="1079500"/>
            <a:ext cx="400939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800"/>
              <a:t>how many man in the pic?</a:t>
            </a:r>
          </a:p>
          <a:p>
            <a:pPr algn="l"/>
            <a:endParaRPr lang="en-US" altLang="zh-CN" sz="1800"/>
          </a:p>
          <a:p>
            <a:pPr algn="l"/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what are they doing?</a:t>
            </a:r>
          </a:p>
          <a:p>
            <a:pPr algn="l"/>
            <a:endParaRPr lang="en-US" altLang="zh-CN" sz="1800"/>
          </a:p>
          <a:p>
            <a:pPr algn="l"/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what colour clothes are they wear?</a:t>
            </a:r>
          </a:p>
          <a:p>
            <a:pPr algn="l"/>
            <a:endParaRPr lang="en-US" altLang="zh-CN" sz="1800"/>
          </a:p>
          <a:p>
            <a:pPr algn="l"/>
            <a:endParaRPr lang="en-US" altLang="zh-CN" sz="1800"/>
          </a:p>
          <a:p>
            <a:pPr algn="l"/>
            <a:endParaRPr lang="en-US" altLang="zh-CN" sz="1800"/>
          </a:p>
          <a:p>
            <a:pPr algn="l"/>
            <a:r>
              <a:rPr lang="en-US" altLang="zh-CN" sz="1800"/>
              <a:t>Are there any girls in this picture?</a:t>
            </a:r>
          </a:p>
          <a:p>
            <a:endParaRPr lang="en-US" altLang="zh-CN" sz="18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6580" y="1439545"/>
            <a:ext cx="1897380" cy="78486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9280" y="2569845"/>
            <a:ext cx="2331720" cy="63246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9280" y="3672205"/>
            <a:ext cx="2186940" cy="6096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6580" y="4751705"/>
            <a:ext cx="2019300" cy="58674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7BE52C57-1DF0-4579-9A42-E67F5D03FBB3}"/>
              </a:ext>
            </a:extLst>
          </p:cNvPr>
          <p:cNvSpPr/>
          <p:nvPr/>
        </p:nvSpPr>
        <p:spPr>
          <a:xfrm>
            <a:off x="576461" y="554355"/>
            <a:ext cx="49685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11518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 w="0"/>
                <a:solidFill>
                  <a:srgbClr val="9D1D3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黑体"/>
                <a:cs typeface="Times New Roman" panose="02020603050405020304" pitchFamily="18" charset="0"/>
              </a:rPr>
              <a:t>Experiments </a:t>
            </a:r>
          </a:p>
        </p:txBody>
      </p:sp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965315" y="1194435"/>
            <a:ext cx="3980815" cy="4594225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800" dirty="0"/>
              <a:t>how many man</a:t>
            </a:r>
            <a:r>
              <a:rPr lang="zh-CN" altLang="en-US" sz="1800" dirty="0"/>
              <a:t>？</a:t>
            </a:r>
          </a:p>
          <a:p>
            <a:pPr marL="0" indent="0">
              <a:buNone/>
            </a:pPr>
            <a:endParaRPr lang="zh-CN" altLang="en-US" sz="1800" dirty="0"/>
          </a:p>
          <a:p>
            <a:pPr marL="0" indent="0">
              <a:buNone/>
            </a:pPr>
            <a:endParaRPr lang="zh-CN" altLang="en-US" sz="1800" dirty="0"/>
          </a:p>
          <a:p>
            <a:pPr marL="0" indent="0">
              <a:buNone/>
            </a:pPr>
            <a:r>
              <a:rPr lang="zh-CN" altLang="en-US" sz="1800" dirty="0"/>
              <a:t>What animal is in the picture</a:t>
            </a:r>
            <a:r>
              <a:rPr lang="en-US" altLang="zh-CN" sz="1800" dirty="0"/>
              <a:t>?</a:t>
            </a:r>
            <a:endParaRPr lang="zh-CN" altLang="en-US" sz="1800" dirty="0"/>
          </a:p>
          <a:p>
            <a:pPr marL="0" indent="0">
              <a:buNone/>
            </a:pPr>
            <a:endParaRPr lang="zh-CN" altLang="en-US" sz="1800" dirty="0"/>
          </a:p>
          <a:p>
            <a:pPr marL="0" indent="0">
              <a:buNone/>
            </a:pPr>
            <a:endParaRPr lang="zh-CN" altLang="en-US" sz="1800" dirty="0"/>
          </a:p>
          <a:p>
            <a:pPr marL="0" indent="0">
              <a:buNone/>
            </a:pPr>
            <a:r>
              <a:rPr lang="zh-CN" altLang="en-US" sz="1800" dirty="0"/>
              <a:t>What does the elephant eat</a:t>
            </a:r>
            <a:r>
              <a:rPr lang="en-US" altLang="zh-CN" sz="1800" dirty="0"/>
              <a:t>?</a:t>
            </a:r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What </a:t>
            </a:r>
            <a:r>
              <a:rPr lang="en-US" altLang="zh-CN" sz="1800" dirty="0" err="1"/>
              <a:t>colour</a:t>
            </a:r>
            <a:r>
              <a:rPr lang="en-US" altLang="zh-CN" sz="1800" dirty="0"/>
              <a:t> is the elephant?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100" name="图片 99"/>
          <p:cNvPicPr/>
          <p:nvPr/>
        </p:nvPicPr>
        <p:blipFill>
          <a:blip r:embed="rId2" r:link="rId3"/>
          <a:stretch>
            <a:fillRect/>
          </a:stretch>
        </p:blipFill>
        <p:spPr>
          <a:xfrm>
            <a:off x="433070" y="1799590"/>
            <a:ext cx="6276975" cy="32061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1580" y="1727835"/>
            <a:ext cx="2011680" cy="5791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1580" y="3023870"/>
            <a:ext cx="2179320" cy="5181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3335" y="4319905"/>
            <a:ext cx="1996440" cy="5791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57135" y="5615940"/>
            <a:ext cx="2072640" cy="5334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1881EE4B-1106-409C-BBAB-ED8EDB273084}"/>
              </a:ext>
            </a:extLst>
          </p:cNvPr>
          <p:cNvSpPr/>
          <p:nvPr/>
        </p:nvSpPr>
        <p:spPr>
          <a:xfrm>
            <a:off x="576461" y="554355"/>
            <a:ext cx="49685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11518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 w="0"/>
                <a:solidFill>
                  <a:srgbClr val="9D1D3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黑体"/>
                <a:cs typeface="Times New Roman" panose="02020603050405020304" pitchFamily="18" charset="0"/>
              </a:rPr>
              <a:t>Experiments </a:t>
            </a:r>
          </a:p>
        </p:txBody>
      </p:sp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FF3D04-2F2A-43F4-A369-71387C6E0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385D084-4406-415D-BC31-6BB510C94091}"/>
              </a:ext>
            </a:extLst>
          </p:cNvPr>
          <p:cNvSpPr txBox="1"/>
          <p:nvPr/>
        </p:nvSpPr>
        <p:spPr>
          <a:xfrm>
            <a:off x="603535" y="1727919"/>
            <a:ext cx="861388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kumimoji="1" lang="en-US" altLang="zh-CN" sz="24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Modality bias</a:t>
            </a:r>
            <a:r>
              <a:rPr kumimoji="1" lang="zh-CN" altLang="en-US" sz="24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kumimoji="1" lang="en-US" altLang="zh-CN" sz="24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human prior, data bias (need inference)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kumimoji="1" lang="en-US" altLang="zh-CN" sz="24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kumimoji="1" lang="en-US" altLang="zh-CN" sz="24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kumimoji="1" lang="en-US" altLang="zh-CN" sz="24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Interpretability:</a:t>
            </a:r>
            <a:r>
              <a:rPr kumimoji="1" lang="zh-CN" altLang="en-US" sz="24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4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lack of specificity (natural language parsing)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zh-CN" altLang="en-US" sz="2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AD19AE4-9B0F-46A1-BE40-6BABE3975B84}"/>
              </a:ext>
            </a:extLst>
          </p:cNvPr>
          <p:cNvSpPr/>
          <p:nvPr/>
        </p:nvSpPr>
        <p:spPr>
          <a:xfrm>
            <a:off x="576461" y="554355"/>
            <a:ext cx="49685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11518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 w="0"/>
                <a:solidFill>
                  <a:srgbClr val="9D1D3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黑体"/>
                <a:cs typeface="Times New Roman" panose="02020603050405020304" pitchFamily="18" charset="0"/>
              </a:rPr>
              <a:t>Remaining problems </a:t>
            </a:r>
          </a:p>
        </p:txBody>
      </p:sp>
    </p:spTree>
    <p:extLst>
      <p:ext uri="{BB962C8B-B14F-4D97-AF65-F5344CB8AC3E}">
        <p14:creationId xmlns:p14="http://schemas.microsoft.com/office/powerpoint/2010/main" val="822745458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1522075" cy="6480175"/>
          </a:xfrm>
          <a:prstGeom prst="rect">
            <a:avLst/>
          </a:prstGeom>
        </p:spPr>
      </p:pic>
      <p:sp>
        <p:nvSpPr>
          <p:cNvPr id="39" name="文本框 11"/>
          <p:cNvSpPr txBox="1">
            <a:spLocks noChangeArrowheads="1"/>
          </p:cNvSpPr>
          <p:nvPr/>
        </p:nvSpPr>
        <p:spPr bwMode="auto">
          <a:xfrm>
            <a:off x="1152523" y="2173686"/>
            <a:ext cx="9217025" cy="1069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4800" dirty="0">
                <a:solidFill>
                  <a:srgbClr val="C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Thank</a:t>
            </a:r>
            <a:r>
              <a:rPr lang="zh-CN" altLang="en-US" sz="4800" dirty="0">
                <a:solidFill>
                  <a:srgbClr val="C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4800" dirty="0">
                <a:solidFill>
                  <a:srgbClr val="C0000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You!</a:t>
            </a:r>
            <a:endParaRPr lang="zh-CN" altLang="zh-CN" sz="4800" dirty="0">
              <a:solidFill>
                <a:srgbClr val="C00000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Subtitle 6">
            <a:extLst>
              <a:ext uri="{FF2B5EF4-FFF2-40B4-BE49-F238E27FC236}">
                <a16:creationId xmlns:a16="http://schemas.microsoft.com/office/drawing/2014/main" id="{F2B24E13-C4E6-5949-A767-9F48F2763BD2}"/>
              </a:ext>
            </a:extLst>
          </p:cNvPr>
          <p:cNvSpPr>
            <a:spLocks/>
          </p:cNvSpPr>
          <p:nvPr/>
        </p:nvSpPr>
        <p:spPr bwMode="auto">
          <a:xfrm>
            <a:off x="2108992" y="4536231"/>
            <a:ext cx="7304088" cy="2160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endParaRPr lang="en-US" altLang="zh-CN" sz="1800" dirty="0">
              <a:solidFill>
                <a:srgbClr val="103A8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012059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容占位符 47">
            <a:extLst>
              <a:ext uri="{FF2B5EF4-FFF2-40B4-BE49-F238E27FC236}">
                <a16:creationId xmlns:a16="http://schemas.microsoft.com/office/drawing/2014/main" id="{AFF58978-9A14-F44A-B7D3-5F529F72288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8375" y="142875"/>
            <a:ext cx="2227580" cy="41148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37C543A-1DF4-A844-B2DF-FB030B234D8C}"/>
              </a:ext>
            </a:extLst>
          </p:cNvPr>
          <p:cNvSpPr/>
          <p:nvPr/>
        </p:nvSpPr>
        <p:spPr>
          <a:xfrm>
            <a:off x="792485" y="554355"/>
            <a:ext cx="244827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altLang="zh-CN" sz="3600" b="0" cap="none" spc="0" dirty="0">
                <a:ln w="0"/>
                <a:solidFill>
                  <a:srgbClr val="9D1D3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zh-CN" altLang="en-US" sz="3600" b="0" cap="none" spc="0" dirty="0">
              <a:ln w="0"/>
              <a:solidFill>
                <a:srgbClr val="9D1D32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0AF0C8-7922-1444-BBCD-BFE24AF4B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pPr/>
              <a:t>1</a:t>
            </a:fld>
            <a:endParaRPr lang="zh-CN" alt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1EB8A494-FC99-4D10-9A60-1133097DD93A}"/>
              </a:ext>
            </a:extLst>
          </p:cNvPr>
          <p:cNvSpPr txBox="1">
            <a:spLocks noChangeArrowheads="1"/>
          </p:cNvSpPr>
          <p:nvPr/>
        </p:nvSpPr>
        <p:spPr>
          <a:xfrm>
            <a:off x="1152525" y="1102017"/>
            <a:ext cx="7920880" cy="4356484"/>
          </a:xfrm>
          <a:prstGeom prst="rect">
            <a:avLst/>
          </a:prstGeom>
          <a:ln/>
        </p:spPr>
        <p:txBody>
          <a:bodyPr/>
          <a:lstStyle>
            <a:lvl1pPr marL="431800" indent="-431800" algn="l" defTabSz="115189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35990" indent="-360045" algn="l" defTabSz="115189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40180" indent="-288290" algn="l" defTabSz="115189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16125" indent="-288290" algn="l" defTabSz="115189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070" indent="-288290" algn="l" defTabSz="115189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168650" indent="-288290" algn="l" defTabSz="115189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595" indent="-288290" algn="l" defTabSz="115189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540" indent="-288290" algn="l" defTabSz="115189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485" indent="-288290" algn="l" defTabSz="115189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Problem background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Method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Experiments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altLang="zh-CN" sz="24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Remaining problems</a:t>
            </a:r>
            <a:r>
              <a:rPr lang="en-US" altLang="zh-CN" sz="2400" dirty="0">
                <a:ln w="0"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0730276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灯片编号占位符 4"/>
          <p:cNvSpPr txBox="1">
            <a:spLocks noGrp="1"/>
          </p:cNvSpPr>
          <p:nvPr>
            <p:ph type="sldNum" sz="quarter" idx="2"/>
          </p:nvPr>
        </p:nvSpPr>
        <p:spPr>
          <a:xfrm>
            <a:off x="10627556" y="6017157"/>
            <a:ext cx="318415" cy="323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7606" tIns="57606" rIns="57606" bIns="57606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0" b="0" i="0" u="none" strike="noStrike" cap="none" spc="0" normalizeH="0" baseline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indent="575944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1151889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728470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2304414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2880360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3456304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4032250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4608829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fld id="{86CB4B4D-7CA3-9044-876B-883B54F8677D}" type="slidenum">
              <a:rPr lang="en-US" altLang="zh-CN" smtClean="0"/>
              <a:pPr/>
              <a:t>2</a:t>
            </a:fld>
            <a:endParaRPr/>
          </a:p>
        </p:txBody>
      </p:sp>
      <p:pic>
        <p:nvPicPr>
          <p:cNvPr id="248" name="内容占位符 47" descr="内容占位符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0742" y="143609"/>
            <a:ext cx="2228194" cy="411594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LSTM的关键就是细胞状态"/>
          <p:cNvSpPr txBox="1"/>
          <p:nvPr/>
        </p:nvSpPr>
        <p:spPr>
          <a:xfrm>
            <a:off x="818106" y="1382757"/>
            <a:ext cx="10417435" cy="831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32" rIns="45732">
            <a:spAutoFit/>
          </a:bodyPr>
          <a:lstStyle>
            <a:lvl1pPr>
              <a:defRPr sz="2400">
                <a:latin typeface="Heiti SC Light"/>
                <a:ea typeface="Heiti SC Light"/>
                <a:cs typeface="Heiti SC Light"/>
                <a:sym typeface="Heiti SC Light"/>
              </a:defRPr>
            </a:lvl1pPr>
          </a:lstStyle>
          <a:p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VQA: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Given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natural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image,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accurate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natural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r>
              <a:rPr lang="zh-CN" altLang="en-US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answer.</a:t>
            </a:r>
            <a:endParaRPr sz="240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069E4C-1BE6-3048-8C61-F3B79A507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624" y="3041535"/>
            <a:ext cx="2375555" cy="1511717"/>
          </a:xfrm>
          <a:prstGeom prst="rect">
            <a:avLst/>
          </a:prstGeom>
        </p:spPr>
      </p:pic>
      <p:sp>
        <p:nvSpPr>
          <p:cNvPr id="13" name="LSTM的关键就是细胞状态">
            <a:extLst>
              <a:ext uri="{FF2B5EF4-FFF2-40B4-BE49-F238E27FC236}">
                <a16:creationId xmlns:a16="http://schemas.microsoft.com/office/drawing/2014/main" id="{20251146-9142-2B42-8C92-9C5518DE2241}"/>
              </a:ext>
            </a:extLst>
          </p:cNvPr>
          <p:cNvSpPr txBox="1"/>
          <p:nvPr/>
        </p:nvSpPr>
        <p:spPr>
          <a:xfrm>
            <a:off x="2082626" y="4735337"/>
            <a:ext cx="965551" cy="461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32" rIns="45732">
            <a:spAutoFit/>
          </a:bodyPr>
          <a:lstStyle>
            <a:lvl1pPr>
              <a:defRPr sz="2400">
                <a:latin typeface="Heiti SC Light"/>
                <a:ea typeface="Heiti SC Light"/>
                <a:cs typeface="Heiti SC Light"/>
                <a:sym typeface="Heiti SC Light"/>
              </a:defRPr>
            </a:lvl1pPr>
          </a:lstStyle>
          <a:p>
            <a:r>
              <a:rPr lang="en-US" altLang="zh-CN" sz="2401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endParaRPr sz="2401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右箭头 4">
            <a:extLst>
              <a:ext uri="{FF2B5EF4-FFF2-40B4-BE49-F238E27FC236}">
                <a16:creationId xmlns:a16="http://schemas.microsoft.com/office/drawing/2014/main" id="{768912D0-1944-8F47-939D-234AAAAD6D44}"/>
              </a:ext>
            </a:extLst>
          </p:cNvPr>
          <p:cNvSpPr/>
          <p:nvPr/>
        </p:nvSpPr>
        <p:spPr>
          <a:xfrm>
            <a:off x="4058063" y="3379443"/>
            <a:ext cx="1283053" cy="886750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32" tIns="45732" rIns="45732" bIns="45732" numCol="1" spcCol="38100" rtlCol="0" anchor="ctr">
            <a:spAutoFit/>
          </a:bodyPr>
          <a:lstStyle/>
          <a:p>
            <a:pPr defTabSz="1152235" hangingPunct="0"/>
            <a:endParaRPr lang="zh-CN" altLang="en-US" sz="2301" dirty="0">
              <a:ln w="0">
                <a:solidFill>
                  <a:sysClr val="windowText" lastClr="000000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87D1530-AF0F-604D-9A38-63CDF17A025B}"/>
              </a:ext>
            </a:extLst>
          </p:cNvPr>
          <p:cNvSpPr/>
          <p:nvPr/>
        </p:nvSpPr>
        <p:spPr>
          <a:xfrm>
            <a:off x="6343988" y="2682832"/>
            <a:ext cx="3931732" cy="4463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32" tIns="45732" rIns="45732" bIns="45732" numCol="1" spcCol="38100" rtlCol="0" anchor="ctr">
            <a:spAutoFit/>
          </a:bodyPr>
          <a:lstStyle/>
          <a:p>
            <a:pPr algn="ctr" defTabSz="1152235" hangingPunct="0"/>
            <a:r>
              <a:rPr lang="en-US" altLang="zh-CN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What</a:t>
            </a:r>
            <a:r>
              <a:rPr lang="zh-CN" altLang="en-US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 </a:t>
            </a:r>
            <a:r>
              <a:rPr lang="en-US" altLang="zh-CN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is</a:t>
            </a:r>
            <a:r>
              <a:rPr lang="zh-CN" altLang="en-US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 </a:t>
            </a:r>
            <a:r>
              <a:rPr lang="en-US" altLang="zh-CN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the</a:t>
            </a:r>
            <a:r>
              <a:rPr lang="zh-CN" altLang="en-US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 </a:t>
            </a:r>
            <a:r>
              <a:rPr lang="en-US" altLang="zh-CN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mustache</a:t>
            </a:r>
            <a:r>
              <a:rPr lang="zh-CN" altLang="en-US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 </a:t>
            </a:r>
            <a:r>
              <a:rPr lang="en-US" altLang="zh-CN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made</a:t>
            </a:r>
            <a:r>
              <a:rPr lang="zh-CN" altLang="en-US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 </a:t>
            </a:r>
            <a:r>
              <a:rPr lang="en-US" altLang="zh-CN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of?</a:t>
            </a:r>
            <a:endParaRPr lang="zh-CN" altLang="en-US" sz="2301" dirty="0">
              <a:solidFill>
                <a:schemeClr val="tx1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6" name="LSTM的关键就是细胞状态">
            <a:extLst>
              <a:ext uri="{FF2B5EF4-FFF2-40B4-BE49-F238E27FC236}">
                <a16:creationId xmlns:a16="http://schemas.microsoft.com/office/drawing/2014/main" id="{6AE56FCB-AF06-F549-8F7D-F34937885812}"/>
              </a:ext>
            </a:extLst>
          </p:cNvPr>
          <p:cNvSpPr txBox="1"/>
          <p:nvPr/>
        </p:nvSpPr>
        <p:spPr>
          <a:xfrm>
            <a:off x="7668327" y="3262185"/>
            <a:ext cx="1283053" cy="461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32" rIns="45732">
            <a:spAutoFit/>
          </a:bodyPr>
          <a:lstStyle>
            <a:lvl1pPr>
              <a:defRPr sz="2400">
                <a:latin typeface="Heiti SC Light"/>
                <a:ea typeface="Heiti SC Light"/>
                <a:cs typeface="Heiti SC Light"/>
                <a:sym typeface="Heiti SC Light"/>
              </a:defRPr>
            </a:lvl1pPr>
          </a:lstStyle>
          <a:p>
            <a:pPr algn="ctr"/>
            <a:r>
              <a:rPr lang="en-US" altLang="zh-CN" sz="2401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  <a:endParaRPr sz="2401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下箭头 6">
            <a:extLst>
              <a:ext uri="{FF2B5EF4-FFF2-40B4-BE49-F238E27FC236}">
                <a16:creationId xmlns:a16="http://schemas.microsoft.com/office/drawing/2014/main" id="{3462A5A7-455D-A741-8DB3-7C8DCD9C9BEF}"/>
              </a:ext>
            </a:extLst>
          </p:cNvPr>
          <p:cNvSpPr/>
          <p:nvPr/>
        </p:nvSpPr>
        <p:spPr>
          <a:xfrm>
            <a:off x="7852527" y="3919087"/>
            <a:ext cx="914652" cy="593352"/>
          </a:xfrm>
          <a:prstGeom prst="down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32" tIns="45732" rIns="45732" bIns="45732" numCol="1" spcCol="38100" rtlCol="0" anchor="ctr">
            <a:spAutoFit/>
          </a:bodyPr>
          <a:lstStyle/>
          <a:p>
            <a:pPr defTabSz="1152235" hangingPunct="0"/>
            <a:endParaRPr lang="zh-CN" altLang="en-US" sz="2301">
              <a:solidFill>
                <a:srgbClr val="000000"/>
              </a:solidFill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D37DFF2-3E56-344D-A030-D95762A1A9F5}"/>
              </a:ext>
            </a:extLst>
          </p:cNvPr>
          <p:cNvSpPr/>
          <p:nvPr/>
        </p:nvSpPr>
        <p:spPr>
          <a:xfrm>
            <a:off x="7668327" y="4874219"/>
            <a:ext cx="1199070" cy="4463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45732" tIns="45732" rIns="45732" bIns="45732" numCol="1" spcCol="38100" rtlCol="0" anchor="ctr">
            <a:spAutoFit/>
          </a:bodyPr>
          <a:lstStyle/>
          <a:p>
            <a:pPr algn="ctr" defTabSz="1152235" hangingPunct="0"/>
            <a:r>
              <a:rPr lang="en-US" altLang="zh-CN" sz="2301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Calibri"/>
              </a:rPr>
              <a:t>Banana</a:t>
            </a:r>
            <a:endParaRPr lang="zh-CN" altLang="en-US" sz="2301" dirty="0">
              <a:solidFill>
                <a:schemeClr val="tx1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Calibri"/>
            </a:endParaRPr>
          </a:p>
        </p:txBody>
      </p:sp>
      <p:sp>
        <p:nvSpPr>
          <p:cNvPr id="19" name="LSTM的关键就是细胞状态">
            <a:extLst>
              <a:ext uri="{FF2B5EF4-FFF2-40B4-BE49-F238E27FC236}">
                <a16:creationId xmlns:a16="http://schemas.microsoft.com/office/drawing/2014/main" id="{0D129E9D-3B61-BD48-839A-7C381C18B690}"/>
              </a:ext>
            </a:extLst>
          </p:cNvPr>
          <p:cNvSpPr txBox="1"/>
          <p:nvPr/>
        </p:nvSpPr>
        <p:spPr>
          <a:xfrm>
            <a:off x="7668326" y="5392168"/>
            <a:ext cx="1283053" cy="461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32" rIns="45732">
            <a:spAutoFit/>
          </a:bodyPr>
          <a:lstStyle>
            <a:lvl1pPr>
              <a:defRPr sz="2400">
                <a:latin typeface="Heiti SC Light"/>
                <a:ea typeface="Heiti SC Light"/>
                <a:cs typeface="Heiti SC Light"/>
                <a:sym typeface="Heiti SC Light"/>
              </a:defRPr>
            </a:lvl1pPr>
          </a:lstStyle>
          <a:p>
            <a:pPr algn="ctr"/>
            <a:r>
              <a:rPr lang="en-US" altLang="zh-CN" sz="2401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Answer</a:t>
            </a:r>
            <a:endParaRPr sz="2401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D25F182-2C49-4E73-BFCC-EF2C4D3631EB}"/>
              </a:ext>
            </a:extLst>
          </p:cNvPr>
          <p:cNvSpPr/>
          <p:nvPr/>
        </p:nvSpPr>
        <p:spPr>
          <a:xfrm>
            <a:off x="576461" y="554355"/>
            <a:ext cx="49685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11518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 w="0"/>
                <a:solidFill>
                  <a:srgbClr val="9D1D3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黑体"/>
                <a:cs typeface="Times New Roman" panose="02020603050405020304" pitchFamily="18" charset="0"/>
              </a:rPr>
              <a:t>Problem background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灯片编号占位符 4"/>
          <p:cNvSpPr txBox="1">
            <a:spLocks noGrp="1"/>
          </p:cNvSpPr>
          <p:nvPr>
            <p:ph type="sldNum" sz="quarter" idx="2"/>
          </p:nvPr>
        </p:nvSpPr>
        <p:spPr>
          <a:xfrm>
            <a:off x="10627556" y="6017157"/>
            <a:ext cx="318415" cy="3230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7606" tIns="57606" rIns="57606" bIns="57606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500" b="0" i="0" u="none" strike="noStrike" cap="none" spc="0" normalizeH="0" baseline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indent="575944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1151889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1728470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2304414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2880360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3456304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4032250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4608829" algn="l" defTabSz="1151889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fld id="{86CB4B4D-7CA3-9044-876B-883B54F8677D}" type="slidenum">
              <a:rPr lang="en-US" altLang="zh-CN" smtClean="0"/>
              <a:pPr/>
              <a:t>3</a:t>
            </a:fld>
            <a:endParaRPr/>
          </a:p>
        </p:txBody>
      </p:sp>
      <p:pic>
        <p:nvPicPr>
          <p:cNvPr id="248" name="内容占位符 47" descr="内容占位符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0742" y="143609"/>
            <a:ext cx="2228194" cy="411594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D25F182-2C49-4E73-BFCC-EF2C4D3631EB}"/>
              </a:ext>
            </a:extLst>
          </p:cNvPr>
          <p:cNvSpPr/>
          <p:nvPr/>
        </p:nvSpPr>
        <p:spPr>
          <a:xfrm>
            <a:off x="576461" y="554355"/>
            <a:ext cx="49685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11518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 w="0"/>
                <a:solidFill>
                  <a:srgbClr val="9D1D3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黑体"/>
                <a:cs typeface="Times New Roman" panose="02020603050405020304" pitchFamily="18" charset="0"/>
              </a:rPr>
              <a:t>Problem background</a:t>
            </a:r>
          </a:p>
        </p:txBody>
      </p:sp>
      <p:sp>
        <p:nvSpPr>
          <p:cNvPr id="15" name="矩形 3">
            <a:extLst>
              <a:ext uri="{FF2B5EF4-FFF2-40B4-BE49-F238E27FC236}">
                <a16:creationId xmlns:a16="http://schemas.microsoft.com/office/drawing/2014/main" id="{DB8BFA4D-2939-4299-BE9B-F5514D34A6D0}"/>
              </a:ext>
            </a:extLst>
          </p:cNvPr>
          <p:cNvSpPr txBox="1"/>
          <p:nvPr/>
        </p:nvSpPr>
        <p:spPr>
          <a:xfrm>
            <a:off x="720477" y="1655911"/>
            <a:ext cx="5550020" cy="1815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3600">
                <a:solidFill>
                  <a:srgbClr val="9D1D32"/>
                </a:solidFill>
                <a:effectLst>
                  <a:outerShdw blurRad="38100" dist="19050" dir="2700000" rotWithShape="0">
                    <a:srgbClr val="000000">
                      <a:alpha val="40000"/>
                    </a:srgbClr>
                  </a:outerShdw>
                </a:effectLst>
                <a:latin typeface="宋体"/>
                <a:ea typeface="宋体"/>
                <a:cs typeface="宋体"/>
                <a:sym typeface="宋体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choice</a:t>
            </a:r>
            <a:r>
              <a:rPr lang="zh-C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VQA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Open-ended VQA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E9BEB8E-6DBA-4505-8EE5-893F1A50B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885" y="2264755"/>
            <a:ext cx="6056463" cy="362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22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AA19C278-F519-4DD3-892A-B259AD9BE8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36" t="18891" r="17897" b="19992"/>
          <a:stretch/>
        </p:blipFill>
        <p:spPr>
          <a:xfrm>
            <a:off x="1152525" y="1200686"/>
            <a:ext cx="8208912" cy="4703024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FF3D04-2F2A-43F4-A369-71387C6E0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1E27ADD-5B82-4C83-B3AE-FA0F61FD5015}"/>
              </a:ext>
            </a:extLst>
          </p:cNvPr>
          <p:cNvSpPr/>
          <p:nvPr/>
        </p:nvSpPr>
        <p:spPr>
          <a:xfrm>
            <a:off x="576461" y="554355"/>
            <a:ext cx="49685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11518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 w="0"/>
                <a:solidFill>
                  <a:srgbClr val="9D1D3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黑体"/>
                <a:cs typeface="Times New Roman" panose="02020603050405020304" pitchFamily="18" charset="0"/>
              </a:rPr>
              <a:t>Method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7258AD4-DEBB-4AFC-8790-38B19190615F}"/>
              </a:ext>
            </a:extLst>
          </p:cNvPr>
          <p:cNvSpPr txBox="1"/>
          <p:nvPr/>
        </p:nvSpPr>
        <p:spPr>
          <a:xfrm>
            <a:off x="576461" y="1263258"/>
            <a:ext cx="15928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Dataset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5591995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FF3D04-2F2A-43F4-A369-71387C6E0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FCFAD8E-13E1-48B5-BBAD-B0C6BA21D527}"/>
              </a:ext>
            </a:extLst>
          </p:cNvPr>
          <p:cNvSpPr txBox="1"/>
          <p:nvPr/>
        </p:nvSpPr>
        <p:spPr>
          <a:xfrm>
            <a:off x="576461" y="1229055"/>
            <a:ext cx="10081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Dataset 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2D6D48E-3C82-4D8E-9039-38178C591F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16" t="9997" r="19464" b="15552"/>
          <a:stretch/>
        </p:blipFill>
        <p:spPr>
          <a:xfrm>
            <a:off x="2276807" y="1460289"/>
            <a:ext cx="5980680" cy="4605811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D2CBA4C-5EC8-46D0-92FD-E4D93B35460A}"/>
              </a:ext>
            </a:extLst>
          </p:cNvPr>
          <p:cNvSpPr/>
          <p:nvPr/>
        </p:nvSpPr>
        <p:spPr>
          <a:xfrm>
            <a:off x="576461" y="554355"/>
            <a:ext cx="49685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11518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 w="0"/>
                <a:solidFill>
                  <a:srgbClr val="9D1D3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黑体"/>
                <a:cs typeface="Times New Roman" panose="02020603050405020304" pitchFamily="18" charset="0"/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1449919036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FF3D04-2F2A-43F4-A369-71387C6E0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FCFAD8E-13E1-48B5-BBAD-B0C6BA21D527}"/>
              </a:ext>
            </a:extLst>
          </p:cNvPr>
          <p:cNvSpPr txBox="1"/>
          <p:nvPr/>
        </p:nvSpPr>
        <p:spPr>
          <a:xfrm>
            <a:off x="576461" y="1263258"/>
            <a:ext cx="159289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Dataset 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094279-1F47-469D-8B66-7889676CD02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29" t="11108" r="13199" b="21109"/>
          <a:stretch/>
        </p:blipFill>
        <p:spPr>
          <a:xfrm>
            <a:off x="1944613" y="1663368"/>
            <a:ext cx="6912768" cy="439803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6B693AD-407C-46B7-9CF8-DF11CA701961}"/>
              </a:ext>
            </a:extLst>
          </p:cNvPr>
          <p:cNvSpPr/>
          <p:nvPr/>
        </p:nvSpPr>
        <p:spPr>
          <a:xfrm>
            <a:off x="576461" y="554355"/>
            <a:ext cx="49685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11518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 w="0"/>
                <a:solidFill>
                  <a:srgbClr val="9D1D3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黑体"/>
                <a:cs typeface="Times New Roman" panose="02020603050405020304" pitchFamily="18" charset="0"/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1703721217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FF3D04-2F2A-43F4-A369-71387C6E0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8B2D175-D98C-4BC1-872F-44A6B08F0D0F}"/>
              </a:ext>
            </a:extLst>
          </p:cNvPr>
          <p:cNvSpPr/>
          <p:nvPr/>
        </p:nvSpPr>
        <p:spPr>
          <a:xfrm>
            <a:off x="7489228" y="3836675"/>
            <a:ext cx="395057" cy="1491644"/>
          </a:xfrm>
          <a:prstGeom prst="rect">
            <a:avLst/>
          </a:prstGeom>
          <a:solidFill>
            <a:srgbClr val="9BBB59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FC</a:t>
            </a:r>
            <a:endParaRPr kumimoji="1"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967E3DF-04F3-44CA-A155-A6B67DE28CC1}"/>
              </a:ext>
            </a:extLst>
          </p:cNvPr>
          <p:cNvSpPr txBox="1"/>
          <p:nvPr/>
        </p:nvSpPr>
        <p:spPr>
          <a:xfrm>
            <a:off x="1487726" y="2402122"/>
            <a:ext cx="13768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Question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32E0543-C094-444A-B4EB-209039BB359C}"/>
              </a:ext>
            </a:extLst>
          </p:cNvPr>
          <p:cNvSpPr txBox="1"/>
          <p:nvPr/>
        </p:nvSpPr>
        <p:spPr>
          <a:xfrm>
            <a:off x="1552602" y="4251754"/>
            <a:ext cx="10532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Image</a:t>
            </a:r>
            <a:endParaRPr lang="zh-CN" altLang="en-US" dirty="0"/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BD39E45A-71E0-43A5-A6D9-81DFA542F81E}"/>
              </a:ext>
            </a:extLst>
          </p:cNvPr>
          <p:cNvSpPr/>
          <p:nvPr/>
        </p:nvSpPr>
        <p:spPr>
          <a:xfrm>
            <a:off x="2864592" y="2681742"/>
            <a:ext cx="235178" cy="4571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CB0A4BAC-A45E-4A99-8FA7-8C154B1C07D6}"/>
              </a:ext>
            </a:extLst>
          </p:cNvPr>
          <p:cNvSpPr/>
          <p:nvPr/>
        </p:nvSpPr>
        <p:spPr>
          <a:xfrm flipV="1">
            <a:off x="2768339" y="4482587"/>
            <a:ext cx="962186" cy="4571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56B7278D-F6F9-4B4A-AD50-8F08CE318A61}"/>
              </a:ext>
            </a:extLst>
          </p:cNvPr>
          <p:cNvSpPr/>
          <p:nvPr/>
        </p:nvSpPr>
        <p:spPr>
          <a:xfrm>
            <a:off x="3183081" y="2416061"/>
            <a:ext cx="1427793" cy="531362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embedding</a:t>
            </a:r>
            <a:endParaRPr kumimoji="1" lang="zh-CN" alt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627C7CA3-34B9-4AC1-9035-97376EE38A87}"/>
              </a:ext>
            </a:extLst>
          </p:cNvPr>
          <p:cNvSpPr/>
          <p:nvPr/>
        </p:nvSpPr>
        <p:spPr>
          <a:xfrm>
            <a:off x="7984635" y="4471253"/>
            <a:ext cx="360040" cy="7061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0DDBA1E-BBAF-4C75-B0CC-1A5159A16F9E}"/>
              </a:ext>
            </a:extLst>
          </p:cNvPr>
          <p:cNvSpPr txBox="1"/>
          <p:nvPr/>
        </p:nvSpPr>
        <p:spPr>
          <a:xfrm>
            <a:off x="8408033" y="4231014"/>
            <a:ext cx="163145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prediction</a:t>
            </a:r>
            <a:endParaRPr lang="zh-CN" altLang="en-US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416F24B-400C-41C7-B1E5-D15E30CFF6E7}"/>
              </a:ext>
            </a:extLst>
          </p:cNvPr>
          <p:cNvGrpSpPr/>
          <p:nvPr/>
        </p:nvGrpSpPr>
        <p:grpSpPr>
          <a:xfrm>
            <a:off x="4060838" y="3893380"/>
            <a:ext cx="1053214" cy="1269858"/>
            <a:chOff x="2744839" y="3626416"/>
            <a:chExt cx="1053214" cy="1269858"/>
          </a:xfrm>
        </p:grpSpPr>
        <p:sp>
          <p:nvSpPr>
            <p:cNvPr id="15" name="梯形 14">
              <a:extLst>
                <a:ext uri="{FF2B5EF4-FFF2-40B4-BE49-F238E27FC236}">
                  <a16:creationId xmlns:a16="http://schemas.microsoft.com/office/drawing/2014/main" id="{32B27129-EF51-4D71-9F58-9FE8A3230C4E}"/>
                </a:ext>
              </a:extLst>
            </p:cNvPr>
            <p:cNvSpPr/>
            <p:nvPr/>
          </p:nvSpPr>
          <p:spPr>
            <a:xfrm rot="5400000">
              <a:off x="2578090" y="3836630"/>
              <a:ext cx="1269858" cy="849429"/>
            </a:xfrm>
            <a:prstGeom prst="trapezoid">
              <a:avLst/>
            </a:prstGeom>
            <a:solidFill>
              <a:srgbClr val="548ED5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03D3839C-4984-43DC-BB28-82EBF78214F4}"/>
                </a:ext>
              </a:extLst>
            </p:cNvPr>
            <p:cNvSpPr txBox="1"/>
            <p:nvPr/>
          </p:nvSpPr>
          <p:spPr>
            <a:xfrm>
              <a:off x="2744839" y="3938177"/>
              <a:ext cx="105321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sz="1800" b="1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Visual encoder</a:t>
              </a:r>
              <a:endParaRPr lang="zh-CN" altLang="en-US" sz="1800" b="1" dirty="0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C097549D-D58E-4FC6-ABDA-38520EA745CC}"/>
              </a:ext>
            </a:extLst>
          </p:cNvPr>
          <p:cNvGrpSpPr/>
          <p:nvPr/>
        </p:nvGrpSpPr>
        <p:grpSpPr>
          <a:xfrm>
            <a:off x="6551918" y="4354125"/>
            <a:ext cx="288032" cy="338554"/>
            <a:chOff x="5761037" y="3429457"/>
            <a:chExt cx="288032" cy="338554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0436B7A-0FA8-4B02-BB94-EF4BD446ADB4}"/>
                </a:ext>
              </a:extLst>
            </p:cNvPr>
            <p:cNvSpPr txBox="1"/>
            <p:nvPr/>
          </p:nvSpPr>
          <p:spPr>
            <a:xfrm>
              <a:off x="5761037" y="3429457"/>
              <a:ext cx="2880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sz="1600" b="1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+</a:t>
              </a:r>
              <a:endParaRPr lang="zh-CN" altLang="en-US" sz="1600" b="1" dirty="0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683D6E9E-BF5E-4886-AB08-57BE0D4DCD38}"/>
                </a:ext>
              </a:extLst>
            </p:cNvPr>
            <p:cNvSpPr/>
            <p:nvPr/>
          </p:nvSpPr>
          <p:spPr>
            <a:xfrm>
              <a:off x="5761037" y="3470919"/>
              <a:ext cx="288032" cy="26544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id="{5BFA4648-CC32-4379-B111-0834C2D538DC}"/>
              </a:ext>
            </a:extLst>
          </p:cNvPr>
          <p:cNvSpPr/>
          <p:nvPr/>
        </p:nvSpPr>
        <p:spPr>
          <a:xfrm>
            <a:off x="5051609" y="2402122"/>
            <a:ext cx="885080" cy="58015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LSTM/GRU</a:t>
            </a:r>
            <a:endParaRPr kumimoji="1" lang="zh-CN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箭头: 右 17">
            <a:extLst>
              <a:ext uri="{FF2B5EF4-FFF2-40B4-BE49-F238E27FC236}">
                <a16:creationId xmlns:a16="http://schemas.microsoft.com/office/drawing/2014/main" id="{AA5D1550-BE22-4443-9753-77C1077E25F8}"/>
              </a:ext>
            </a:extLst>
          </p:cNvPr>
          <p:cNvSpPr/>
          <p:nvPr/>
        </p:nvSpPr>
        <p:spPr>
          <a:xfrm>
            <a:off x="4694185" y="2671330"/>
            <a:ext cx="254648" cy="4571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9" name="箭头: 右 18">
            <a:extLst>
              <a:ext uri="{FF2B5EF4-FFF2-40B4-BE49-F238E27FC236}">
                <a16:creationId xmlns:a16="http://schemas.microsoft.com/office/drawing/2014/main" id="{0F3AA6BB-7516-4F13-BCE2-9841127548A4}"/>
              </a:ext>
            </a:extLst>
          </p:cNvPr>
          <p:cNvSpPr/>
          <p:nvPr/>
        </p:nvSpPr>
        <p:spPr>
          <a:xfrm>
            <a:off x="6018914" y="2666802"/>
            <a:ext cx="261503" cy="6065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731DD3B1-014C-4D5C-B42B-E91C47501718}"/>
              </a:ext>
            </a:extLst>
          </p:cNvPr>
          <p:cNvGrpSpPr/>
          <p:nvPr/>
        </p:nvGrpSpPr>
        <p:grpSpPr>
          <a:xfrm>
            <a:off x="6362642" y="2392417"/>
            <a:ext cx="712654" cy="649263"/>
            <a:chOff x="3172948" y="719805"/>
            <a:chExt cx="317877" cy="718377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9B4B23B2-27C4-4588-A59B-0CB80C4F807A}"/>
                </a:ext>
              </a:extLst>
            </p:cNvPr>
            <p:cNvSpPr/>
            <p:nvPr/>
          </p:nvSpPr>
          <p:spPr>
            <a:xfrm>
              <a:off x="3172948" y="719807"/>
              <a:ext cx="67809" cy="718375"/>
            </a:xfrm>
            <a:prstGeom prst="rect">
              <a:avLst/>
            </a:prstGeom>
            <a:solidFill>
              <a:srgbClr val="9BBB59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F9CB6B25-C925-45F6-89F0-04C540FEDC97}"/>
                </a:ext>
              </a:extLst>
            </p:cNvPr>
            <p:cNvSpPr/>
            <p:nvPr/>
          </p:nvSpPr>
          <p:spPr>
            <a:xfrm>
              <a:off x="3291443" y="719806"/>
              <a:ext cx="67809" cy="718375"/>
            </a:xfrm>
            <a:prstGeom prst="rect">
              <a:avLst/>
            </a:prstGeom>
            <a:solidFill>
              <a:srgbClr val="9BBB59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C294909B-D8CE-4CB7-ABE1-E49564CCA174}"/>
                </a:ext>
              </a:extLst>
            </p:cNvPr>
            <p:cNvSpPr/>
            <p:nvPr/>
          </p:nvSpPr>
          <p:spPr>
            <a:xfrm>
              <a:off x="3423016" y="719805"/>
              <a:ext cx="67809" cy="718375"/>
            </a:xfrm>
            <a:prstGeom prst="rect">
              <a:avLst/>
            </a:prstGeom>
            <a:solidFill>
              <a:srgbClr val="9BBB59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6707D640-38B5-436F-B316-2BFFF71153A0}"/>
              </a:ext>
            </a:extLst>
          </p:cNvPr>
          <p:cNvSpPr txBox="1"/>
          <p:nvPr/>
        </p:nvSpPr>
        <p:spPr>
          <a:xfrm>
            <a:off x="6397599" y="2015951"/>
            <a:ext cx="7382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MLP</a:t>
            </a:r>
            <a:endParaRPr lang="zh-CN" altLang="en-US" sz="2000" dirty="0"/>
          </a:p>
        </p:txBody>
      </p:sp>
      <p:sp>
        <p:nvSpPr>
          <p:cNvPr id="29" name="箭头: 右 28">
            <a:extLst>
              <a:ext uri="{FF2B5EF4-FFF2-40B4-BE49-F238E27FC236}">
                <a16:creationId xmlns:a16="http://schemas.microsoft.com/office/drawing/2014/main" id="{828870B3-DD05-48BF-B984-017CD2DC26A1}"/>
              </a:ext>
            </a:extLst>
          </p:cNvPr>
          <p:cNvSpPr/>
          <p:nvPr/>
        </p:nvSpPr>
        <p:spPr>
          <a:xfrm rot="5400000">
            <a:off x="6621197" y="4078192"/>
            <a:ext cx="173199" cy="14504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0" name="箭头: 右 29">
            <a:extLst>
              <a:ext uri="{FF2B5EF4-FFF2-40B4-BE49-F238E27FC236}">
                <a16:creationId xmlns:a16="http://schemas.microsoft.com/office/drawing/2014/main" id="{E09AF19A-4316-44F6-B93A-885FC87EA4E2}"/>
              </a:ext>
            </a:extLst>
          </p:cNvPr>
          <p:cNvSpPr/>
          <p:nvPr/>
        </p:nvSpPr>
        <p:spPr>
          <a:xfrm>
            <a:off x="7072058" y="4496149"/>
            <a:ext cx="254648" cy="4571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E99810C9-C3E9-4D3B-BA1D-13A3AAA89E5E}"/>
              </a:ext>
            </a:extLst>
          </p:cNvPr>
          <p:cNvSpPr/>
          <p:nvPr/>
        </p:nvSpPr>
        <p:spPr>
          <a:xfrm flipV="1">
            <a:off x="5354016" y="4496148"/>
            <a:ext cx="962186" cy="4571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5A627183-9C3D-41F2-A160-D174D0A300DC}"/>
              </a:ext>
            </a:extLst>
          </p:cNvPr>
          <p:cNvSpPr/>
          <p:nvPr/>
        </p:nvSpPr>
        <p:spPr>
          <a:xfrm>
            <a:off x="576461" y="554355"/>
            <a:ext cx="49685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11518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 w="0"/>
                <a:solidFill>
                  <a:srgbClr val="9D1D3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黑体"/>
                <a:cs typeface="Times New Roman" panose="02020603050405020304" pitchFamily="18" charset="0"/>
              </a:rPr>
              <a:t>Method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474E6EB9-46FF-46BE-A9DE-F0C387025F1B}"/>
              </a:ext>
            </a:extLst>
          </p:cNvPr>
          <p:cNvSpPr txBox="1"/>
          <p:nvPr/>
        </p:nvSpPr>
        <p:spPr>
          <a:xfrm>
            <a:off x="576461" y="1200686"/>
            <a:ext cx="23762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Pipeline </a:t>
            </a:r>
            <a:endParaRPr lang="zh-CN" altLang="en-US" dirty="0"/>
          </a:p>
        </p:txBody>
      </p:sp>
      <p:sp>
        <p:nvSpPr>
          <p:cNvPr id="34" name="箭头: 右 33">
            <a:extLst>
              <a:ext uri="{FF2B5EF4-FFF2-40B4-BE49-F238E27FC236}">
                <a16:creationId xmlns:a16="http://schemas.microsoft.com/office/drawing/2014/main" id="{2F4297A2-3614-4294-9D57-A496A8C3F55E}"/>
              </a:ext>
            </a:extLst>
          </p:cNvPr>
          <p:cNvSpPr/>
          <p:nvPr/>
        </p:nvSpPr>
        <p:spPr>
          <a:xfrm rot="5400000">
            <a:off x="6621197" y="3189601"/>
            <a:ext cx="173199" cy="14504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6000001-B9ED-4BC7-9C8C-2F90124ADFE9}"/>
              </a:ext>
            </a:extLst>
          </p:cNvPr>
          <p:cNvSpPr txBox="1"/>
          <p:nvPr/>
        </p:nvSpPr>
        <p:spPr>
          <a:xfrm>
            <a:off x="5813700" y="3390399"/>
            <a:ext cx="2170935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Self-attention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708171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FF3D04-2F2A-43F4-A369-71387C6E0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EE9DE-39C0-45B1-B406-4DEC767CB4A8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FCFAD8E-13E1-48B5-BBAD-B0C6BA21D527}"/>
              </a:ext>
            </a:extLst>
          </p:cNvPr>
          <p:cNvSpPr txBox="1"/>
          <p:nvPr/>
        </p:nvSpPr>
        <p:spPr>
          <a:xfrm>
            <a:off x="576461" y="1200686"/>
            <a:ext cx="23762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Setting  details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385D084-4406-415D-BC31-6BB510C94091}"/>
              </a:ext>
            </a:extLst>
          </p:cNvPr>
          <p:cNvSpPr txBox="1"/>
          <p:nvPr/>
        </p:nvSpPr>
        <p:spPr>
          <a:xfrm>
            <a:off x="720477" y="1799927"/>
            <a:ext cx="7632848" cy="40934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Word embedding:                 word2vec</a:t>
            </a:r>
          </a:p>
          <a:p>
            <a:endParaRPr kumimoji="1" lang="en-US" altLang="zh-CN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Visual encoder:                      Resnet-18</a:t>
            </a:r>
          </a:p>
          <a:p>
            <a:endParaRPr kumimoji="1" lang="en-US" altLang="zh-CN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en-US" altLang="zh-CN" sz="2000" b="1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LSTM_num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_ layers:             4</a:t>
            </a:r>
          </a:p>
          <a:p>
            <a:endParaRPr kumimoji="1" lang="en-US" altLang="zh-CN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LSTM_ </a:t>
            </a:r>
            <a:r>
              <a:rPr kumimoji="1" lang="en-US" altLang="zh-CN" sz="2000" b="1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hidden_size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             128 </a:t>
            </a:r>
          </a:p>
          <a:p>
            <a:endParaRPr kumimoji="1" lang="en-US" altLang="zh-CN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LSTM_ bidirectional:            True</a:t>
            </a:r>
          </a:p>
          <a:p>
            <a:endParaRPr kumimoji="1" lang="en-US" altLang="zh-CN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Training epoch:                      20</a:t>
            </a:r>
          </a:p>
          <a:p>
            <a:endParaRPr kumimoji="1" lang="en-US" altLang="zh-CN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Test acc</a:t>
            </a:r>
            <a:r>
              <a:rPr kumimoji="1" lang="zh-CN" altLang="en-US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                                </a:t>
            </a:r>
            <a:r>
              <a:rPr kumimoji="1"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61.3%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8987C25-ED28-4353-830F-8C957B6956DA}"/>
              </a:ext>
            </a:extLst>
          </p:cNvPr>
          <p:cNvSpPr/>
          <p:nvPr/>
        </p:nvSpPr>
        <p:spPr>
          <a:xfrm>
            <a:off x="576461" y="554355"/>
            <a:ext cx="49685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algn="l" defTabSz="11518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>
                <a:ln w="0"/>
                <a:solidFill>
                  <a:srgbClr val="9D1D32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Times New Roman" panose="02020603050405020304" pitchFamily="18" charset="0"/>
                <a:ea typeface="黑体"/>
                <a:cs typeface="Times New Roman" panose="02020603050405020304" pitchFamily="18" charset="0"/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3184803059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数据科学导论">
      <a:majorFont>
        <a:latin typeface="Arial Black"/>
        <a:ea typeface="微软雅黑"/>
        <a:cs typeface=""/>
      </a:majorFont>
      <a:minorFont>
        <a:latin typeface="Lucida Sans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kumimoji="1" dirty="0"/>
        </a:defPPr>
      </a:lstStyle>
      <a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30987</TotalTime>
  <Words>218</Words>
  <Application>Microsoft Office PowerPoint</Application>
  <PresentationFormat>自定义</PresentationFormat>
  <Paragraphs>100</Paragraphs>
  <Slides>13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黑体</vt:lpstr>
      <vt:lpstr>Arial</vt:lpstr>
      <vt:lpstr>Arial Black</vt:lpstr>
      <vt:lpstr>Calibri</vt:lpstr>
      <vt:lpstr>Lucida Sans</vt:lpstr>
      <vt:lpstr>Times New Roman</vt:lpstr>
      <vt:lpstr>Wingdings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福建省招生宣讲</dc:title>
  <dc:creator>dell</dc:creator>
  <cp:lastModifiedBy>彭 小康</cp:lastModifiedBy>
  <cp:revision>2134</cp:revision>
  <cp:lastPrinted>2017-11-27T01:54:00Z</cp:lastPrinted>
  <dcterms:created xsi:type="dcterms:W3CDTF">2016-04-22T07:39:00Z</dcterms:created>
  <dcterms:modified xsi:type="dcterms:W3CDTF">2021-06-08T07:45:49Z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2052-11.1.0.9740</vt:lpwstr>
  </property>
</Properties>
</file>